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256" r:id="rId2"/>
    <p:sldId id="270" r:id="rId3"/>
    <p:sldId id="257" r:id="rId4"/>
    <p:sldId id="281" r:id="rId5"/>
    <p:sldId id="271" r:id="rId6"/>
    <p:sldId id="267" r:id="rId7"/>
    <p:sldId id="261" r:id="rId8"/>
    <p:sldId id="272" r:id="rId9"/>
    <p:sldId id="273" r:id="rId10"/>
    <p:sldId id="277" r:id="rId11"/>
    <p:sldId id="274" r:id="rId12"/>
    <p:sldId id="275" r:id="rId13"/>
    <p:sldId id="280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86369" autoAdjust="0"/>
  </p:normalViewPr>
  <p:slideViewPr>
    <p:cSldViewPr>
      <p:cViewPr>
        <p:scale>
          <a:sx n="100" d="100"/>
          <a:sy n="100" d="100"/>
        </p:scale>
        <p:origin x="-1014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C261D-E886-4951-AB5E-917C89F818F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F90C-F86E-4C4D-9C6F-EA69ED4D0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Earth observations we</a:t>
            </a:r>
            <a:r>
              <a:rPr lang="en-US" baseline="0" dirty="0" smtClean="0"/>
              <a:t> are dealing with: satellite imagery, geo-referenced data, GIS – but: most data has to be collected “manually” on the 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4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3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can these pieces of information be integrated into the monitoring of the national progress towards MDGs?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3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Afripop</a:t>
            </a:r>
            <a:r>
              <a:rPr lang="en-US" dirty="0" smtClean="0"/>
              <a:t>: disadvantage: yearly figures, depends on outdated</a:t>
            </a:r>
            <a:r>
              <a:rPr lang="en-US" baseline="0" dirty="0" smtClean="0"/>
              <a:t> census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6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The </a:t>
            </a:r>
            <a:r>
              <a:rPr lang="en-US" sz="1100" dirty="0"/>
              <a:t>Centre undertakes research and provides an evidence base on the burden of disease and health issues arising from disasters and conflicts to improve needs-based preparedness and responses to humanitarian emergencies</a:t>
            </a:r>
            <a:r>
              <a:rPr lang="en-US" sz="1100" dirty="0" smtClean="0"/>
              <a:t>.</a:t>
            </a:r>
            <a:endParaRPr lang="en-US" sz="11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8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risk-factors/characteristics of people who die in disasters? Micro: age/sex/socio-economic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status macro: country, livelihood, etc.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conditions, that is for instance causes of mortality and morbidity pattern -&gt; example South Sudan and measles -&gt; mortality causes are different in populations under stress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Answering  these question is crucial for policy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making, priority setting, targeting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designing of prevention and relief policies.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Macro-level: what are characteristics of countries where people die in disasters? In civil conflicts?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presentation will</a:t>
            </a:r>
            <a:r>
              <a:rPr lang="en-US" baseline="0" dirty="0" smtClean="0"/>
              <a:t> focus on the “where” – to our mind a potential field for working with earth observations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vital registration systems (registers of births and deaths); large-scale health surveys (DHS, MICS); health information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0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CEDAT</a:t>
            </a:r>
            <a:r>
              <a:rPr lang="en-US" baseline="0" dirty="0" smtClean="0"/>
              <a:t> difficulty: NGOs have to be convinced that data sharing makes sense for them! (added value)</a:t>
            </a:r>
          </a:p>
          <a:p>
            <a:r>
              <a:rPr lang="en-US" baseline="0" dirty="0" smtClean="0">
                <a:sym typeface="Wingdings" pitchFamily="2" charset="2"/>
              </a:rPr>
              <a:t> We need to provide them with outputs</a:t>
            </a:r>
            <a:r>
              <a:rPr lang="en-US" baseline="0" smtClean="0">
                <a:sym typeface="Wingdings" pitchFamily="2" charset="2"/>
              </a:rPr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for</a:t>
            </a:r>
            <a:r>
              <a:rPr lang="en-US" baseline="0" dirty="0" smtClean="0"/>
              <a:t> policy-makers</a:t>
            </a:r>
            <a:endParaRPr lang="en-US" dirty="0" smtClean="0"/>
          </a:p>
          <a:p>
            <a:r>
              <a:rPr lang="en-US" dirty="0" smtClean="0"/>
              <a:t>How can our</a:t>
            </a:r>
            <a:r>
              <a:rPr lang="en-US" baseline="0" dirty="0" smtClean="0"/>
              <a:t> system be part of the system of systems?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Involves considerable research on a reasonable choice of fuzzy logic functions and weights</a:t>
            </a:r>
          </a:p>
          <a:p>
            <a:r>
              <a:rPr lang="en-US" baseline="0" dirty="0" smtClean="0"/>
              <a:t>Creating such an index is not easy, just combining different data sources is not enough if one wants to provide actionable policy advice.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instance cholera</a:t>
            </a:r>
            <a:r>
              <a:rPr lang="en-US" baseline="0" dirty="0" smtClean="0"/>
              <a:t> (EU2HEAVEN)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F90C-F86E-4C4D-9C6F-EA69ED4D0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2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0800000">
            <a:off x="142844" y="6143644"/>
            <a:ext cx="8874000" cy="571504"/>
          </a:xfrm>
          <a:prstGeom prst="roundRect">
            <a:avLst>
              <a:gd name="adj" fmla="val 24814"/>
            </a:avLst>
          </a:prstGeom>
          <a:gradFill flip="none" rotWithShape="1">
            <a:gsLst>
              <a:gs pos="0">
                <a:srgbClr val="91B2D1">
                  <a:shade val="30000"/>
                  <a:satMod val="115000"/>
                </a:srgbClr>
              </a:gs>
              <a:gs pos="50000">
                <a:srgbClr val="91B2D1">
                  <a:shade val="67500"/>
                  <a:satMod val="115000"/>
                </a:srgbClr>
              </a:gs>
              <a:gs pos="100000">
                <a:srgbClr val="91B2D1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solidFill>
              <a:srgbClr val="8CB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42844" y="6072206"/>
            <a:ext cx="892975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142844" y="214290"/>
            <a:ext cx="8874000" cy="1285884"/>
          </a:xfrm>
          <a:prstGeom prst="roundRect">
            <a:avLst>
              <a:gd name="adj" fmla="val 12129"/>
            </a:avLst>
          </a:prstGeom>
          <a:gradFill flip="none" rotWithShape="1">
            <a:gsLst>
              <a:gs pos="0">
                <a:srgbClr val="91B2D1">
                  <a:shade val="30000"/>
                  <a:satMod val="115000"/>
                </a:srgbClr>
              </a:gs>
              <a:gs pos="50000">
                <a:srgbClr val="91B2D1">
                  <a:shade val="67500"/>
                  <a:satMod val="115000"/>
                </a:srgbClr>
              </a:gs>
              <a:gs pos="100000">
                <a:srgbClr val="91B2D1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solidFill>
              <a:srgbClr val="8CB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142844" y="1357298"/>
            <a:ext cx="892975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142844" y="214290"/>
            <a:ext cx="8874000" cy="6500858"/>
          </a:xfrm>
          <a:prstGeom prst="roundRect">
            <a:avLst>
              <a:gd name="adj" fmla="val 2129"/>
            </a:avLst>
          </a:prstGeom>
          <a:noFill/>
          <a:ln w="12700">
            <a:solidFill>
              <a:srgbClr val="8CB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RED_white_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21" y="428604"/>
            <a:ext cx="3357586" cy="714718"/>
          </a:xfrm>
          <a:prstGeom prst="rect">
            <a:avLst/>
          </a:prstGeom>
        </p:spPr>
      </p:pic>
      <p:pic>
        <p:nvPicPr>
          <p:cNvPr id="23" name="Picture 22" descr="UC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36542" y="317297"/>
            <a:ext cx="435853" cy="968563"/>
          </a:xfrm>
          <a:prstGeom prst="rect">
            <a:avLst/>
          </a:prstGeom>
        </p:spPr>
      </p:pic>
      <p:pic>
        <p:nvPicPr>
          <p:cNvPr id="24" name="Picture 23" descr="WH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87669" y="357166"/>
            <a:ext cx="899173" cy="916032"/>
          </a:xfrm>
          <a:prstGeom prst="rect">
            <a:avLst/>
          </a:prstGeom>
        </p:spPr>
      </p:pic>
      <p:sp>
        <p:nvSpPr>
          <p:cNvPr id="26" name="Text Placeholder 21"/>
          <p:cNvSpPr>
            <a:spLocks noGrp="1"/>
          </p:cNvSpPr>
          <p:nvPr>
            <p:ph idx="1"/>
          </p:nvPr>
        </p:nvSpPr>
        <p:spPr>
          <a:xfrm>
            <a:off x="457200" y="3857629"/>
            <a:ext cx="8229600" cy="85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Author</a:t>
            </a:r>
          </a:p>
        </p:txBody>
      </p:sp>
      <p:sp>
        <p:nvSpPr>
          <p:cNvPr id="27" name="Date Placeholder 22"/>
          <p:cNvSpPr>
            <a:spLocks noGrp="1"/>
          </p:cNvSpPr>
          <p:nvPr>
            <p:ph type="dt" sz="half" idx="2"/>
          </p:nvPr>
        </p:nvSpPr>
        <p:spPr>
          <a:xfrm>
            <a:off x="428596" y="6286520"/>
            <a:ext cx="8277268" cy="428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21 January, 2010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715436" cy="78581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71678"/>
            <a:ext cx="8715436" cy="43577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343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343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17" y="107154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1546"/>
            <a:ext cx="5111750" cy="5429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4214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92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84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9597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44" y="142852"/>
            <a:ext cx="8874000" cy="785818"/>
          </a:xfrm>
          <a:prstGeom prst="roundRect">
            <a:avLst>
              <a:gd name="adj" fmla="val 12129"/>
            </a:avLst>
          </a:prstGeom>
          <a:gradFill flip="none" rotWithShape="1">
            <a:gsLst>
              <a:gs pos="0">
                <a:srgbClr val="91B2D1">
                  <a:shade val="30000"/>
                  <a:satMod val="115000"/>
                </a:srgbClr>
              </a:gs>
              <a:gs pos="50000">
                <a:srgbClr val="91B2D1">
                  <a:shade val="67500"/>
                  <a:satMod val="115000"/>
                </a:srgbClr>
              </a:gs>
              <a:gs pos="100000">
                <a:srgbClr val="91B2D1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solidFill>
              <a:srgbClr val="8CB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RED_white_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1" y="285728"/>
            <a:ext cx="2500329" cy="532236"/>
          </a:xfrm>
          <a:prstGeom prst="rect">
            <a:avLst/>
          </a:prstGeom>
        </p:spPr>
      </p:pic>
      <p:pic>
        <p:nvPicPr>
          <p:cNvPr id="9" name="Picture 8" descr="UC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43834" y="214290"/>
            <a:ext cx="307265" cy="682811"/>
          </a:xfrm>
          <a:prstGeom prst="rect">
            <a:avLst/>
          </a:prstGeom>
        </p:spPr>
      </p:pic>
      <p:pic>
        <p:nvPicPr>
          <p:cNvPr id="10" name="Picture 9" descr="WH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52949" y="214290"/>
            <a:ext cx="633893" cy="64577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 rot="10800000">
            <a:off x="142844" y="6572272"/>
            <a:ext cx="8874000" cy="142876"/>
          </a:xfrm>
          <a:prstGeom prst="roundRect">
            <a:avLst>
              <a:gd name="adj" fmla="val 24814"/>
            </a:avLst>
          </a:prstGeom>
          <a:gradFill flip="none" rotWithShape="1">
            <a:gsLst>
              <a:gs pos="0">
                <a:srgbClr val="91B2D1">
                  <a:shade val="30000"/>
                  <a:satMod val="115000"/>
                </a:srgbClr>
              </a:gs>
              <a:gs pos="50000">
                <a:srgbClr val="91B2D1">
                  <a:shade val="67500"/>
                  <a:satMod val="115000"/>
                </a:srgbClr>
              </a:gs>
              <a:gs pos="100000">
                <a:srgbClr val="91B2D1">
                  <a:shade val="100000"/>
                  <a:satMod val="115000"/>
                </a:srgbClr>
              </a:gs>
            </a:gsLst>
            <a:lin ang="5400000" scaled="1"/>
            <a:tileRect/>
          </a:gradFill>
          <a:ln w="6350">
            <a:solidFill>
              <a:srgbClr val="8CB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7" r:id="rId4"/>
    <p:sldLayoutId id="2147483658" r:id="rId5"/>
    <p:sldLayoutId id="2147483659" r:id="rId6"/>
    <p:sldLayoutId id="214748366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Mapping vulnerability</a:t>
            </a:r>
            <a:br>
              <a:rPr lang="en-US" dirty="0" smtClean="0"/>
            </a:br>
            <a:r>
              <a:rPr lang="en-US" sz="2400" dirty="0" smtClean="0"/>
              <a:t>MDGs and Earth observations in disaster epidemiology</a:t>
            </a:r>
            <a:br>
              <a:rPr lang="en-US" sz="24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GEOSS Science and Technology Stakeholder Workshop</a:t>
            </a:r>
            <a:br>
              <a:rPr lang="en-US" sz="1400" dirty="0" smtClean="0"/>
            </a:br>
            <a:r>
              <a:rPr lang="en-US" sz="1400" dirty="0" smtClean="0"/>
              <a:t>Bonn, Germany, August 28-31, 2012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71600" y="3573016"/>
            <a:ext cx="7488832" cy="266429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Peter </a:t>
            </a:r>
            <a:r>
              <a:rPr lang="en-US" sz="2000" dirty="0" err="1" smtClean="0"/>
              <a:t>Heudtlass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err="1" smtClean="0"/>
              <a:t>Debarati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-Sapir</a:t>
            </a:r>
          </a:p>
          <a:p>
            <a:pPr marL="0" indent="0" algn="ctr">
              <a:buNone/>
            </a:pPr>
            <a:r>
              <a:rPr lang="en-US" sz="2000" dirty="0" smtClean="0"/>
              <a:t>Centre for Research on the Epidemiology of Disasters (CRED), Brussels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400" dirty="0" smtClean="0"/>
              <a:t>CRED’s conflict program gratefully receives funding from the Canadian International Development Agency (CIDA) and the UK Department for International Development (DFID); the natural disaster program from the United States Agency for International Development (USAID).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(2): </a:t>
            </a:r>
            <a:br>
              <a:rPr lang="en-US" dirty="0" smtClean="0"/>
            </a:br>
            <a:r>
              <a:rPr lang="en-US" dirty="0" smtClean="0"/>
              <a:t>health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/>
              <a:t>Sampling of displaced populations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Producing  sampling frames </a:t>
            </a:r>
            <a:r>
              <a:rPr lang="en-US" sz="1600" dirty="0"/>
              <a:t>from satellite imagery </a:t>
            </a:r>
            <a:r>
              <a:rPr lang="en-US" sz="1600" dirty="0" smtClean="0"/>
              <a:t>-&gt; recent research</a:t>
            </a:r>
            <a:r>
              <a:rPr lang="en-US" sz="1600" dirty="0" smtClean="0">
                <a:sym typeface="Wingdings" pitchFamily="2" charset="2"/>
              </a:rPr>
              <a:t> conducted by </a:t>
            </a:r>
            <a:r>
              <a:rPr lang="en-US" sz="1600" dirty="0">
                <a:sym typeface="Wingdings" pitchFamily="2" charset="2"/>
              </a:rPr>
              <a:t>Chris Grundy </a:t>
            </a:r>
            <a:r>
              <a:rPr lang="en-US" sz="1600" dirty="0" smtClean="0">
                <a:sym typeface="Wingdings" pitchFamily="2" charset="2"/>
              </a:rPr>
              <a:t>(LSHTM) </a:t>
            </a:r>
            <a:r>
              <a:rPr lang="en-US" sz="1600" dirty="0">
                <a:sym typeface="Wingdings" pitchFamily="2" charset="2"/>
              </a:rPr>
              <a:t>and </a:t>
            </a:r>
            <a:r>
              <a:rPr lang="en-US" sz="1600" dirty="0" smtClean="0">
                <a:sym typeface="Wingdings" pitchFamily="2" charset="2"/>
              </a:rPr>
              <a:t>MSF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5411247" cy="412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9255" y="5760386"/>
            <a:ext cx="36038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IDP camp in Sudan, satellite picture (source: globalsecurity.org)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1038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(3): </a:t>
            </a:r>
            <a:br>
              <a:rPr lang="en-US" dirty="0" smtClean="0"/>
            </a:b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618" y="5599070"/>
            <a:ext cx="5111750" cy="4075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smtClean="0"/>
              <a:t>Trends in Under Five Mortality in different Ethiopian provinces (source: CEDAT)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/>
              <a:t>Comparative and trend analysis </a:t>
            </a:r>
            <a:r>
              <a:rPr lang="en-US" sz="1600" dirty="0"/>
              <a:t>with non-systematic </a:t>
            </a:r>
            <a:r>
              <a:rPr lang="en-US" sz="1600" dirty="0" smtClean="0"/>
              <a:t>samples in space and time from </a:t>
            </a:r>
            <a:r>
              <a:rPr lang="en-US" sz="1600" dirty="0"/>
              <a:t>multiple sources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Bayesian </a:t>
            </a:r>
            <a:r>
              <a:rPr lang="en-US" sz="1600" dirty="0"/>
              <a:t>Networks</a:t>
            </a:r>
            <a:r>
              <a:rPr lang="en-US" sz="1600" dirty="0" smtClean="0"/>
              <a:t>?</a:t>
            </a:r>
            <a:endParaRPr lang="en-US" sz="1600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5416496" cy="380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35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(4): denominators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/>
              <a:t>Need for better population figures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estimating populations using nighttime satellite imagery? (for instance </a:t>
            </a:r>
            <a:r>
              <a:rPr lang="en-US" sz="1600" dirty="0" err="1" smtClean="0"/>
              <a:t>AfriPop</a:t>
            </a:r>
            <a:r>
              <a:rPr lang="en-US" sz="1600" dirty="0" smtClean="0"/>
              <a:t> project)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Satellite imagery from high risk populations? (refugees, IDPs, conflict zones)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5112568" cy="50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6021288"/>
            <a:ext cx="5111750" cy="407538"/>
          </a:xfrm>
        </p:spPr>
        <p:txBody>
          <a:bodyPr/>
          <a:lstStyle/>
          <a:p>
            <a:pPr marL="0" indent="0" algn="ctr">
              <a:buNone/>
            </a:pPr>
            <a:r>
              <a:rPr lang="en-US" sz="1100" dirty="0" smtClean="0"/>
              <a:t>Population density in Africa (source: AfriPop.org)</a:t>
            </a:r>
          </a:p>
        </p:txBody>
      </p:sp>
    </p:spTree>
    <p:extLst>
      <p:ext uri="{BB962C8B-B14F-4D97-AF65-F5344CB8AC3E}">
        <p14:creationId xmlns:p14="http://schemas.microsoft.com/office/powerpoint/2010/main" val="74137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924944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cred.be</a:t>
            </a:r>
            <a:br>
              <a:rPr lang="en-US" dirty="0" smtClean="0"/>
            </a:br>
            <a:r>
              <a:rPr lang="en-US" dirty="0" smtClean="0"/>
              <a:t>emdat.be</a:t>
            </a:r>
            <a:br>
              <a:rPr lang="en-US" dirty="0" smtClean="0"/>
            </a:br>
            <a:r>
              <a:rPr lang="en-US" dirty="0" smtClean="0"/>
              <a:t>cedat.be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1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</a:t>
            </a:r>
            <a:r>
              <a:rPr lang="en-US" dirty="0" smtClean="0"/>
              <a:t>on health impact</a:t>
            </a:r>
            <a:r>
              <a:rPr lang="en-US" dirty="0" smtClean="0"/>
              <a:t> </a:t>
            </a:r>
            <a:r>
              <a:rPr lang="en-US" dirty="0" smtClean="0"/>
              <a:t>of disasters for about 40yrs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Current </a:t>
            </a:r>
            <a:r>
              <a:rPr lang="en-US" sz="1600" dirty="0" smtClean="0"/>
              <a:t>projects</a:t>
            </a: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Mortality rates and causes in natural disasters, conflict, </a:t>
            </a:r>
            <a:r>
              <a:rPr lang="en-US" sz="1600" dirty="0" smtClean="0"/>
              <a:t>refugee </a:t>
            </a:r>
            <a:r>
              <a:rPr lang="en-US" sz="1600" dirty="0"/>
              <a:t>and IDP populations </a:t>
            </a:r>
          </a:p>
          <a:p>
            <a:pPr>
              <a:buFontTx/>
              <a:buChar char="-"/>
            </a:pPr>
            <a:r>
              <a:rPr lang="en-US" sz="1600" dirty="0" smtClean="0"/>
              <a:t>Epidemics </a:t>
            </a:r>
            <a:r>
              <a:rPr lang="en-US" sz="1600" dirty="0"/>
              <a:t>in instable settings (malaria, cholera, diphtheria, measles)</a:t>
            </a:r>
          </a:p>
          <a:p>
            <a:pPr>
              <a:buFontTx/>
              <a:buChar char="-"/>
            </a:pPr>
            <a:r>
              <a:rPr lang="en-US" sz="1600" dirty="0"/>
              <a:t>Management of </a:t>
            </a:r>
            <a:r>
              <a:rPr lang="en-US" sz="1600" dirty="0" smtClean="0"/>
              <a:t>acute malnutrition </a:t>
            </a: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Long-term impact of reoccurring natural disasters on levels of malnutrition</a:t>
            </a:r>
          </a:p>
          <a:p>
            <a:pPr>
              <a:buFontTx/>
              <a:buChar char="-"/>
            </a:pPr>
            <a:r>
              <a:rPr lang="en-US" sz="1600" dirty="0"/>
              <a:t>Community Case Management of pneumonia and diarrhea in instable settings</a:t>
            </a:r>
          </a:p>
          <a:p>
            <a:pPr>
              <a:buFontTx/>
              <a:buChar char="-"/>
            </a:pPr>
            <a:r>
              <a:rPr lang="en-US" sz="1600" dirty="0"/>
              <a:t>Impact and cost-effectiveness of humanitarian </a:t>
            </a:r>
            <a:r>
              <a:rPr lang="en-US" sz="1600" dirty="0" smtClean="0"/>
              <a:t>interventions</a:t>
            </a:r>
          </a:p>
          <a:p>
            <a:pPr>
              <a:buFontTx/>
              <a:buChar char="-"/>
            </a:pPr>
            <a:r>
              <a:rPr lang="en-US" sz="1600" dirty="0" smtClean="0"/>
              <a:t>…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31" y="2165537"/>
            <a:ext cx="1224136" cy="1911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895142" cy="19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smtClean="0"/>
              <a:t>MDGs and </a:t>
            </a:r>
            <a:r>
              <a:rPr lang="fr-BE" sz="3200" dirty="0" err="1" smtClean="0"/>
              <a:t>disaster</a:t>
            </a:r>
            <a:r>
              <a:rPr lang="fr-BE" sz="3200" dirty="0" smtClean="0"/>
              <a:t> </a:t>
            </a:r>
            <a:r>
              <a:rPr lang="fr-BE" sz="3200" dirty="0" err="1" smtClean="0"/>
              <a:t>epidemiology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4 out of 8 goals are health-related</a:t>
            </a:r>
          </a:p>
          <a:p>
            <a:pPr marL="0" indent="0">
              <a:buNone/>
            </a:pPr>
            <a:r>
              <a:rPr lang="en-US" sz="1800" dirty="0" smtClean="0"/>
              <a:t>(hunger, child mortality, maternal health and infectious diseases)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least progress in populations affected and displaced by conflict and disasters</a:t>
            </a:r>
          </a:p>
          <a:p>
            <a:pPr marL="0" indent="0">
              <a:buNone/>
            </a:pPr>
            <a:r>
              <a:rPr lang="en-US" sz="1800" dirty="0" smtClean="0"/>
              <a:t>(an estimated 700m people per year!)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155474" cy="20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25761" y="2780928"/>
            <a:ext cx="2088232" cy="10264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72522" y="3789040"/>
            <a:ext cx="2082943" cy="10264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CREDs research on MDGs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What are the </a:t>
            </a:r>
            <a:r>
              <a:rPr lang="en-US" sz="2800" dirty="0" smtClean="0"/>
              <a:t>main </a:t>
            </a:r>
            <a:r>
              <a:rPr lang="en-US" sz="2800" b="1" dirty="0" smtClean="0"/>
              <a:t>risk </a:t>
            </a:r>
            <a:r>
              <a:rPr lang="en-US" sz="2800" b="1" dirty="0" smtClean="0"/>
              <a:t>factors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dirty="0" smtClean="0"/>
              <a:t>conditions</a:t>
            </a:r>
            <a:r>
              <a:rPr lang="en-US" sz="2800" dirty="0" smtClean="0"/>
              <a:t>? 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</a:rPr>
              <a:t>Who and where</a:t>
            </a:r>
            <a:r>
              <a:rPr lang="en-US" sz="2800" dirty="0" smtClean="0">
                <a:solidFill>
                  <a:srgbClr val="FF0000"/>
                </a:solidFill>
              </a:rPr>
              <a:t> are the most vulnerable populations?</a:t>
            </a:r>
          </a:p>
          <a:p>
            <a:pPr>
              <a:buFontTx/>
              <a:buChar char="-"/>
            </a:pPr>
            <a:r>
              <a:rPr lang="en-US" sz="2800" b="1" dirty="0" smtClean="0"/>
              <a:t>Which interventions* </a:t>
            </a:r>
            <a:r>
              <a:rPr lang="en-US" sz="2800" b="1" dirty="0" smtClean="0"/>
              <a:t>do work</a:t>
            </a:r>
            <a:r>
              <a:rPr lang="en-US" sz="2800" b="1" dirty="0" smtClean="0"/>
              <a:t>? </a:t>
            </a:r>
            <a:r>
              <a:rPr lang="en-US" sz="2800" dirty="0" smtClean="0"/>
              <a:t>(cost-effectiveness)</a:t>
            </a:r>
          </a:p>
          <a:p>
            <a:pPr>
              <a:buFontTx/>
              <a:buChar char="-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*prevention </a:t>
            </a:r>
            <a:r>
              <a:rPr lang="en-US" sz="2800" i="1" dirty="0" smtClean="0"/>
              <a:t>and</a:t>
            </a:r>
            <a:r>
              <a:rPr lang="en-US" sz="2800" dirty="0" smtClean="0"/>
              <a:t> relief</a:t>
            </a:r>
          </a:p>
        </p:txBody>
      </p:sp>
    </p:spTree>
    <p:extLst>
      <p:ext uri="{BB962C8B-B14F-4D97-AF65-F5344CB8AC3E}">
        <p14:creationId xmlns:p14="http://schemas.microsoft.com/office/powerpoint/2010/main" val="221657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85818"/>
          </a:xfrm>
        </p:spPr>
        <p:txBody>
          <a:bodyPr/>
          <a:lstStyle/>
          <a:p>
            <a:r>
              <a:rPr lang="en-US" sz="3200" dirty="0" smtClean="0"/>
              <a:t>CRED’s geo-referenced databases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234632"/>
            <a:ext cx="4038600" cy="21947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EMDAT</a:t>
            </a:r>
          </a:p>
          <a:p>
            <a:pPr marL="0" indent="0">
              <a:buNone/>
            </a:pPr>
            <a:r>
              <a:rPr lang="en-US" sz="2000" dirty="0" smtClean="0"/>
              <a:t>The International Disaster Database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- natural disasters -</a:t>
            </a:r>
          </a:p>
          <a:p>
            <a:pPr marL="0" indent="0">
              <a:buNone/>
            </a:pPr>
            <a:r>
              <a:rPr lang="en-US" sz="2000" dirty="0" smtClean="0"/>
              <a:t>www.emdat.be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4234632"/>
            <a:ext cx="4038600" cy="16187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CEDAT</a:t>
            </a:r>
          </a:p>
          <a:p>
            <a:pPr marL="0" indent="0">
              <a:buNone/>
            </a:pPr>
            <a:r>
              <a:rPr lang="en-US" sz="2000" dirty="0" smtClean="0"/>
              <a:t>The Complex Emergency Database</a:t>
            </a:r>
          </a:p>
          <a:p>
            <a:pPr marL="0" indent="0">
              <a:buNone/>
            </a:pPr>
            <a:r>
              <a:rPr lang="en-US" sz="2000" dirty="0" smtClean="0"/>
              <a:t>- (civil) conflicts -</a:t>
            </a:r>
          </a:p>
          <a:p>
            <a:pPr marL="0" indent="0">
              <a:buNone/>
            </a:pPr>
            <a:r>
              <a:rPr lang="en-US" sz="2000" dirty="0" smtClean="0"/>
              <a:t>www.cedat.be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4603"/>
            <a:ext cx="3699385" cy="217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:\CRED.General\BROCHURES\Images\PICT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895406" cy="21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5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EMDAT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538736" cy="421484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Human </a:t>
            </a:r>
            <a:r>
              <a:rPr lang="en-US" sz="1600" dirty="0"/>
              <a:t>and </a:t>
            </a:r>
            <a:r>
              <a:rPr lang="en-US" sz="1600" dirty="0" smtClean="0"/>
              <a:t>economic </a:t>
            </a:r>
            <a:r>
              <a:rPr lang="en-US" sz="1600" dirty="0"/>
              <a:t>impact of around 20,000 disaster </a:t>
            </a:r>
            <a:r>
              <a:rPr lang="en-US" sz="1600" dirty="0" smtClean="0"/>
              <a:t>events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1900 - today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Cross-checked data, mainly from news agencies and insurance companies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country level data 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Work in progress: disaggregation at state and district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4644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5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CEDAT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12383" y="548680"/>
            <a:ext cx="4320480" cy="305448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610744" cy="421484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600" dirty="0"/>
              <a:t>Global survey repository </a:t>
            </a:r>
            <a:r>
              <a:rPr lang="en-US" sz="1600" dirty="0" smtClean="0"/>
              <a:t>with </a:t>
            </a:r>
            <a:r>
              <a:rPr lang="en-US" sz="1600" dirty="0"/>
              <a:t>more than 3,000 health surveys from </a:t>
            </a:r>
            <a:r>
              <a:rPr lang="en-US" sz="1600" dirty="0" smtClean="0"/>
              <a:t>complex emergencies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2000 - today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small-scale surveys (typically district level)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Indicators on mortality (retrospective), morbidity, malnutrition, access to health services, access to water &amp; sanitation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Data collected by humanitarian agencies (mainly UN and INGOs</a:t>
            </a:r>
            <a:r>
              <a:rPr lang="en-US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Sub-national, geo-referenced data</a:t>
            </a:r>
          </a:p>
          <a:p>
            <a:pPr marL="285750" indent="-285750">
              <a:buFontTx/>
              <a:buChar char="-"/>
            </a:pPr>
            <a:endParaRPr lang="en-US" sz="1200" dirty="0" smtClean="0"/>
          </a:p>
          <a:p>
            <a:pPr marL="285750" indent="-285750">
              <a:buFontTx/>
              <a:buChar char="-"/>
            </a:pPr>
            <a:endParaRPr lang="en-US" sz="12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12976"/>
            <a:ext cx="40047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4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Overall_indicator_2003-02-01_2007-01-01_201206.pn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1920" y="1556792"/>
            <a:ext cx="4968552" cy="496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Conflict &amp; Health – hotspot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Vulnerability index </a:t>
            </a:r>
            <a:r>
              <a:rPr lang="en-US" sz="1600" b="1" dirty="0" smtClean="0"/>
              <a:t>by district </a:t>
            </a:r>
            <a:r>
              <a:rPr lang="en-US" sz="1600" dirty="0" smtClean="0"/>
              <a:t>based on:</a:t>
            </a:r>
          </a:p>
          <a:p>
            <a:pPr>
              <a:buFontTx/>
              <a:buChar char="-"/>
            </a:pPr>
            <a:r>
              <a:rPr lang="en-US" sz="1600" dirty="0" smtClean="0"/>
              <a:t>Vaccination coverage</a:t>
            </a:r>
          </a:p>
          <a:p>
            <a:pPr>
              <a:buFontTx/>
              <a:buChar char="-"/>
            </a:pPr>
            <a:r>
              <a:rPr lang="en-US" sz="1600" dirty="0" smtClean="0"/>
              <a:t>Malnutrition</a:t>
            </a:r>
          </a:p>
          <a:p>
            <a:pPr>
              <a:buFontTx/>
              <a:buChar char="-"/>
            </a:pPr>
            <a:r>
              <a:rPr lang="en-US" sz="1600" dirty="0" smtClean="0"/>
              <a:t>Mortality</a:t>
            </a:r>
          </a:p>
          <a:p>
            <a:pPr>
              <a:buFontTx/>
              <a:buChar char="-"/>
            </a:pPr>
            <a:r>
              <a:rPr lang="en-US" sz="1600" dirty="0" smtClean="0"/>
              <a:t>Parasite prevalence (malaria/dengue)</a:t>
            </a:r>
          </a:p>
          <a:p>
            <a:pPr>
              <a:buFontTx/>
              <a:buChar char="-"/>
            </a:pPr>
            <a:r>
              <a:rPr lang="en-US" sz="1600" dirty="0" smtClean="0"/>
              <a:t>Recent conflict events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Work in progress!</a:t>
            </a:r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6189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(1): </a:t>
            </a:r>
            <a:br>
              <a:rPr lang="en-US" dirty="0" smtClean="0"/>
            </a:br>
            <a:r>
              <a:rPr lang="en-US" dirty="0" smtClean="0"/>
              <a:t>data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 smtClean="0"/>
              <a:t>More </a:t>
            </a:r>
            <a:r>
              <a:rPr lang="en-US" sz="1600" dirty="0"/>
              <a:t>and better spatial data needed</a:t>
            </a:r>
            <a:r>
              <a:rPr lang="en-US" sz="1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endemicity</a:t>
            </a:r>
            <a:r>
              <a:rPr lang="en-US" sz="1600" dirty="0" smtClean="0"/>
              <a:t> </a:t>
            </a:r>
            <a:r>
              <a:rPr lang="en-US" sz="1600" dirty="0"/>
              <a:t>of </a:t>
            </a:r>
            <a:r>
              <a:rPr lang="en-US" sz="1600" dirty="0" smtClean="0"/>
              <a:t>parasites (vectors) and diseases?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74" y="1484784"/>
            <a:ext cx="589474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875707"/>
      </p:ext>
    </p:extLst>
  </p:cSld>
  <p:clrMapOvr>
    <a:masterClrMapping/>
  </p:clrMapOvr>
</p:sld>
</file>

<file path=ppt/theme/theme1.xml><?xml version="1.0" encoding="utf-8"?>
<a:theme xmlns:a="http://schemas.openxmlformats.org/drawingml/2006/main" name="CRED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CRED_PowerPoint_Template</Template>
  <TotalTime>1972</TotalTime>
  <Words>825</Words>
  <Application>Microsoft Office PowerPoint</Application>
  <PresentationFormat>On-screen Show (4:3)</PresentationFormat>
  <Paragraphs>122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CRED Design</vt:lpstr>
      <vt:lpstr>Mapping vulnerability MDGs and Earth observations in disaster epidemiology  2nd GEOSS Science and Technology Stakeholder Workshop Bonn, Germany, August 28-31, 2012</vt:lpstr>
      <vt:lpstr>About CRED</vt:lpstr>
      <vt:lpstr>MDGs and disaster epidemiology</vt:lpstr>
      <vt:lpstr>CREDs research on MDGs</vt:lpstr>
      <vt:lpstr>CRED’s geo-referenced databases</vt:lpstr>
      <vt:lpstr>EMDAT </vt:lpstr>
      <vt:lpstr>CEDAT </vt:lpstr>
      <vt:lpstr>Conflict &amp; Health – hotspot analysis</vt:lpstr>
      <vt:lpstr>Challenges (1):  data availability</vt:lpstr>
      <vt:lpstr>Challenges (2):  health data collection</vt:lpstr>
      <vt:lpstr>Challenge (3):  methods</vt:lpstr>
      <vt:lpstr>Challenge (4): denominators</vt:lpstr>
      <vt:lpstr>Thank you!  cred.be emdat.be cedat.be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cred</dc:creator>
  <cp:lastModifiedBy>cred</cp:lastModifiedBy>
  <cp:revision>82</cp:revision>
  <cp:lastPrinted>2012-08-28T16:13:56Z</cp:lastPrinted>
  <dcterms:created xsi:type="dcterms:W3CDTF">2012-08-20T09:12:39Z</dcterms:created>
  <dcterms:modified xsi:type="dcterms:W3CDTF">2012-08-30T06:02:43Z</dcterms:modified>
</cp:coreProperties>
</file>